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6" autoAdjust="0"/>
    <p:restoredTop sz="94660"/>
  </p:normalViewPr>
  <p:slideViewPr>
    <p:cSldViewPr snapToGrid="0">
      <p:cViewPr varScale="1">
        <p:scale>
          <a:sx n="94" d="100"/>
          <a:sy n="94" d="100"/>
        </p:scale>
        <p:origin x="3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9278-F4DC-A076-3F36-CBF89E0F50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B7DFBAC-D320-572E-3B67-9B7C132D73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5DFFFF9-7198-69F2-E68E-E781CAE0A4EF}"/>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5" name="Footer Placeholder 4">
            <a:extLst>
              <a:ext uri="{FF2B5EF4-FFF2-40B4-BE49-F238E27FC236}">
                <a16:creationId xmlns:a16="http://schemas.microsoft.com/office/drawing/2014/main" id="{372B6A66-A356-0808-DA8A-0FE98FE6981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A3867E0-4C0B-FE6A-6908-B5A602010EBB}"/>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4025958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236E4-6C4B-EAD6-D006-2125878152C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3A16FD6-F13A-1949-BE19-A321263383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2B988CC-D2A1-3F78-C8B1-816D3CAA70C3}"/>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5" name="Footer Placeholder 4">
            <a:extLst>
              <a:ext uri="{FF2B5EF4-FFF2-40B4-BE49-F238E27FC236}">
                <a16:creationId xmlns:a16="http://schemas.microsoft.com/office/drawing/2014/main" id="{94DF80EB-1A98-3E10-9C59-520FF06BA48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AE1B03B-0C18-20B5-EB72-AC4E2F4239B6}"/>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847153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4B17618-1E83-CD26-EACA-ABFDD9BF63D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9DFD23-35EE-10C2-CB3C-D314EE8146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782364C-92CF-7E13-1DFB-ED48329CB00C}"/>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5" name="Footer Placeholder 4">
            <a:extLst>
              <a:ext uri="{FF2B5EF4-FFF2-40B4-BE49-F238E27FC236}">
                <a16:creationId xmlns:a16="http://schemas.microsoft.com/office/drawing/2014/main" id="{27B58BD2-FB53-02E4-2E02-AEC756093AA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36A373-07CA-1779-FE9C-8553C5BD1BEE}"/>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4232798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F5FB5-531B-C367-3590-292878B33F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7E59D4-09B7-159E-7BD5-1C0F947CAD6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C522938-6EF0-43C4-E52C-10458CD78C17}"/>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5" name="Footer Placeholder 4">
            <a:extLst>
              <a:ext uri="{FF2B5EF4-FFF2-40B4-BE49-F238E27FC236}">
                <a16:creationId xmlns:a16="http://schemas.microsoft.com/office/drawing/2014/main" id="{C7391DDC-EC1A-4F33-7029-CEEC37991E8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2003ED-9AF3-5FAD-143A-4294A068B997}"/>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1912675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BE809-79AB-F2F9-89A9-31239228C2B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96ABA8-3B36-84C2-BCCF-32353AD593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AA4909-AD11-80A8-1790-256FDE585854}"/>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5" name="Footer Placeholder 4">
            <a:extLst>
              <a:ext uri="{FF2B5EF4-FFF2-40B4-BE49-F238E27FC236}">
                <a16:creationId xmlns:a16="http://schemas.microsoft.com/office/drawing/2014/main" id="{9F41A490-E32F-843E-3E4B-E471F2BF592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7070041-49A7-BFD0-D014-76FD0ECEFFC7}"/>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3931368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5D7D9-EACB-7569-191B-8C141CAE5B2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9DAB3-DD10-1420-427A-8467750AEF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A4FFFC0-D38B-CA77-171D-DDB3F96951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2A0C226-2F3E-F739-8F51-3E5E9D5E503E}"/>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6" name="Footer Placeholder 5">
            <a:extLst>
              <a:ext uri="{FF2B5EF4-FFF2-40B4-BE49-F238E27FC236}">
                <a16:creationId xmlns:a16="http://schemas.microsoft.com/office/drawing/2014/main" id="{10A047BA-D365-F29C-9E55-C9441E713B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3950884-6DB7-39F7-DEFC-00ADBAD13B1E}"/>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2272558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CE978D-2C17-8E50-65DE-0939E3A60D8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C73B5D7-97F8-B243-A4B0-7CC6260302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9B9D31F-31D1-99F9-9655-4BA90C8ED4F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B6714A5-9A4D-ADFB-4A4B-D21B8EB2B6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7B308A-01E7-01D8-8CEA-09F7230D1F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E41EE9E-4484-55EF-4B0E-92799CEF4FDF}"/>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8" name="Footer Placeholder 7">
            <a:extLst>
              <a:ext uri="{FF2B5EF4-FFF2-40B4-BE49-F238E27FC236}">
                <a16:creationId xmlns:a16="http://schemas.microsoft.com/office/drawing/2014/main" id="{CB6228C7-E94D-3294-5F83-1E3410A3D0A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3365549-2496-CC2A-E8FE-4C031F9DEAA8}"/>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3636184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1BCDE-E736-A852-4965-B656930339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6E9BDD9-8E91-845F-4650-D30F72A08A69}"/>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4" name="Footer Placeholder 3">
            <a:extLst>
              <a:ext uri="{FF2B5EF4-FFF2-40B4-BE49-F238E27FC236}">
                <a16:creationId xmlns:a16="http://schemas.microsoft.com/office/drawing/2014/main" id="{85CB15F3-E4FA-F4B1-29D1-E222FCAD075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36A85AE-AA37-C644-ADB5-132958D926FA}"/>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2262228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BEFC48-858E-50AD-AC09-8DFF0BED624A}"/>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3" name="Footer Placeholder 2">
            <a:extLst>
              <a:ext uri="{FF2B5EF4-FFF2-40B4-BE49-F238E27FC236}">
                <a16:creationId xmlns:a16="http://schemas.microsoft.com/office/drawing/2014/main" id="{9120B69F-E1C6-84F9-6365-8A864C1A876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838D7D-9696-B34A-5EA6-92DBA3BE2D03}"/>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3364788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6A5F-4E56-2BCE-CAC6-64D43895D4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017DFDA-3D12-E8D0-7FDB-7E9D5E9E55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FAACB7E-C434-07F0-7D07-102072CC0C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C3A107-E73A-0F4B-AC49-02DBB58EC850}"/>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6" name="Footer Placeholder 5">
            <a:extLst>
              <a:ext uri="{FF2B5EF4-FFF2-40B4-BE49-F238E27FC236}">
                <a16:creationId xmlns:a16="http://schemas.microsoft.com/office/drawing/2014/main" id="{0E171981-8909-FCB9-D588-A323AED94FF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5C74DB-324C-30D7-05AE-82F3A4A47047}"/>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8933598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380A3-DEEB-11EA-BD0D-2D7E346F49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8501F89-2DD5-40A2-4C8C-69A4DE254C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3389006-6725-3BA4-1902-A1C78653E3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2AADA3-1D3C-A0E6-0B5E-88E4DE1C7B01}"/>
              </a:ext>
            </a:extLst>
          </p:cNvPr>
          <p:cNvSpPr>
            <a:spLocks noGrp="1"/>
          </p:cNvSpPr>
          <p:nvPr>
            <p:ph type="dt" sz="half" idx="10"/>
          </p:nvPr>
        </p:nvSpPr>
        <p:spPr/>
        <p:txBody>
          <a:bodyPr/>
          <a:lstStyle/>
          <a:p>
            <a:fld id="{3A1CAFF7-21E1-4160-BAC4-26557FDDA857}" type="datetimeFigureOut">
              <a:rPr lang="en-GB" smtClean="0"/>
              <a:t>08/12/2022</a:t>
            </a:fld>
            <a:endParaRPr lang="en-GB"/>
          </a:p>
        </p:txBody>
      </p:sp>
      <p:sp>
        <p:nvSpPr>
          <p:cNvPr id="6" name="Footer Placeholder 5">
            <a:extLst>
              <a:ext uri="{FF2B5EF4-FFF2-40B4-BE49-F238E27FC236}">
                <a16:creationId xmlns:a16="http://schemas.microsoft.com/office/drawing/2014/main" id="{70F551C9-0323-0282-98E2-929488330B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48BF8E-F0A8-7C63-9934-C686D0107BBB}"/>
              </a:ext>
            </a:extLst>
          </p:cNvPr>
          <p:cNvSpPr>
            <a:spLocks noGrp="1"/>
          </p:cNvSpPr>
          <p:nvPr>
            <p:ph type="sldNum" sz="quarter" idx="12"/>
          </p:nvPr>
        </p:nvSpPr>
        <p:spPr/>
        <p:txBody>
          <a:bodyPr/>
          <a:lstStyle/>
          <a:p>
            <a:fld id="{7F9B6A2A-6CC7-4B18-A4EA-DD9881D6BCFE}" type="slidenum">
              <a:rPr lang="en-GB" smtClean="0"/>
              <a:t>‹#›</a:t>
            </a:fld>
            <a:endParaRPr lang="en-GB"/>
          </a:p>
        </p:txBody>
      </p:sp>
    </p:spTree>
    <p:extLst>
      <p:ext uri="{BB962C8B-B14F-4D97-AF65-F5344CB8AC3E}">
        <p14:creationId xmlns:p14="http://schemas.microsoft.com/office/powerpoint/2010/main" val="410939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E480AFC-C82E-DEE3-D0F0-05B4F02FCD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139C66B-78AF-63FD-603B-BC77519DC7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E57B68-AF68-F4E9-8942-0EBF295F6E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CAFF7-21E1-4160-BAC4-26557FDDA857}" type="datetimeFigureOut">
              <a:rPr lang="en-GB" smtClean="0"/>
              <a:t>08/12/2022</a:t>
            </a:fld>
            <a:endParaRPr lang="en-GB"/>
          </a:p>
        </p:txBody>
      </p:sp>
      <p:sp>
        <p:nvSpPr>
          <p:cNvPr id="5" name="Footer Placeholder 4">
            <a:extLst>
              <a:ext uri="{FF2B5EF4-FFF2-40B4-BE49-F238E27FC236}">
                <a16:creationId xmlns:a16="http://schemas.microsoft.com/office/drawing/2014/main" id="{5F3599AC-D769-B8A9-65F0-319C319092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80F3DE-8B0A-D306-AFB3-D9E69E5C3C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B6A2A-6CC7-4B18-A4EA-DD9881D6BCFE}" type="slidenum">
              <a:rPr lang="en-GB" smtClean="0"/>
              <a:t>‹#›</a:t>
            </a:fld>
            <a:endParaRPr lang="en-GB"/>
          </a:p>
        </p:txBody>
      </p:sp>
    </p:spTree>
    <p:extLst>
      <p:ext uri="{BB962C8B-B14F-4D97-AF65-F5344CB8AC3E}">
        <p14:creationId xmlns:p14="http://schemas.microsoft.com/office/powerpoint/2010/main" val="13227874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55707-04CB-EA54-E36A-D068CE94E66F}"/>
              </a:ext>
            </a:extLst>
          </p:cNvPr>
          <p:cNvSpPr>
            <a:spLocks noGrp="1"/>
          </p:cNvSpPr>
          <p:nvPr>
            <p:ph type="ctrTitle"/>
          </p:nvPr>
        </p:nvSpPr>
        <p:spPr>
          <a:xfrm rot="10800000" flipV="1">
            <a:off x="1492745" y="321355"/>
            <a:ext cx="9144000" cy="767442"/>
          </a:xfrm>
        </p:spPr>
        <p:txBody>
          <a:bodyPr>
            <a:normAutofit/>
          </a:bodyPr>
          <a:lstStyle/>
          <a:p>
            <a:r>
              <a:rPr lang="hr-HR" sz="2000" b="1" dirty="0">
                <a:effectLst/>
                <a:latin typeface="Calibri" panose="020F0502020204030204" pitchFamily="34" charset="0"/>
                <a:ea typeface="Calibri" panose="020F0502020204030204" pitchFamily="34" charset="0"/>
                <a:cs typeface="Calibri" panose="020F0502020204030204" pitchFamily="34" charset="0"/>
              </a:rPr>
              <a:t>Poslovni plan  i operativni budžet ( po troškovnim centrima i konsolidirani ) </a:t>
            </a:r>
            <a:br>
              <a:rPr lang="hr-HR" sz="2000" b="1" dirty="0">
                <a:effectLst/>
                <a:latin typeface="Calibri" panose="020F0502020204030204" pitchFamily="34" charset="0"/>
                <a:ea typeface="Calibri" panose="020F0502020204030204" pitchFamily="34" charset="0"/>
                <a:cs typeface="Calibri" panose="020F0502020204030204" pitchFamily="34" charset="0"/>
              </a:rPr>
            </a:br>
            <a:r>
              <a:rPr lang="hr-HR" sz="2000" b="1" dirty="0">
                <a:effectLst/>
                <a:latin typeface="Calibri" panose="020F0502020204030204" pitchFamily="34" charset="0"/>
                <a:ea typeface="Calibri" panose="020F0502020204030204" pitchFamily="34" charset="0"/>
                <a:cs typeface="Calibri" panose="020F0502020204030204" pitchFamily="34" charset="0"/>
              </a:rPr>
              <a:t>kao preduvjet za primjenu Metodologije</a:t>
            </a:r>
            <a:endParaRPr lang="en-GB" dirty="0"/>
          </a:p>
        </p:txBody>
      </p:sp>
      <p:sp>
        <p:nvSpPr>
          <p:cNvPr id="3" name="Subtitle 2">
            <a:extLst>
              <a:ext uri="{FF2B5EF4-FFF2-40B4-BE49-F238E27FC236}">
                <a16:creationId xmlns:a16="http://schemas.microsoft.com/office/drawing/2014/main" id="{0B048EF9-4779-F2D0-0D5F-0ED09190FA79}"/>
              </a:ext>
            </a:extLst>
          </p:cNvPr>
          <p:cNvSpPr>
            <a:spLocks noGrp="1"/>
          </p:cNvSpPr>
          <p:nvPr>
            <p:ph type="subTitle" idx="1"/>
          </p:nvPr>
        </p:nvSpPr>
        <p:spPr>
          <a:xfrm>
            <a:off x="463006" y="1285513"/>
            <a:ext cx="11203476" cy="4972050"/>
          </a:xfrm>
        </p:spPr>
        <p:txBody>
          <a:bodyPr>
            <a:noAutofit/>
          </a:bodyPr>
          <a:lstStyle/>
          <a:p>
            <a:pPr algn="l"/>
            <a:r>
              <a:rPr lang="bs-Latn-BA" sz="1800" b="1" dirty="0"/>
              <a:t>SADRŽAJ PLANA</a:t>
            </a:r>
          </a:p>
          <a:p>
            <a:pPr marL="285750" indent="-285750" algn="l">
              <a:buFontTx/>
              <a:buChar char="-"/>
            </a:pPr>
            <a:r>
              <a:rPr lang="bs-Latn-BA" sz="1800" dirty="0"/>
              <a:t>Propisani </a:t>
            </a:r>
            <a:r>
              <a:rPr lang="bs-Latn-BA" sz="1800" dirty="0" err="1"/>
              <a:t>elemenati</a:t>
            </a:r>
            <a:r>
              <a:rPr lang="bs-Latn-BA" sz="1800" dirty="0"/>
              <a:t> plana poslovanja utvrđeni Zakonom o javnim </a:t>
            </a:r>
            <a:r>
              <a:rPr lang="bs-Latn-BA" sz="1800" dirty="0" err="1"/>
              <a:t>preduzećima</a:t>
            </a:r>
            <a:r>
              <a:rPr lang="bs-Latn-BA" sz="1800" dirty="0"/>
              <a:t> u FBiH</a:t>
            </a:r>
          </a:p>
          <a:p>
            <a:pPr lvl="1" algn="l"/>
            <a:r>
              <a:rPr lang="bs-Latn-BA" sz="1800" dirty="0"/>
              <a:t>a/ </a:t>
            </a:r>
            <a:r>
              <a:rPr lang="bs-Latn-BA" sz="1800" dirty="0" err="1"/>
              <a:t>Predviđanje</a:t>
            </a:r>
            <a:r>
              <a:rPr lang="bs-Latn-BA" sz="1800" dirty="0"/>
              <a:t> prihoda i rashoda</a:t>
            </a:r>
          </a:p>
          <a:p>
            <a:pPr lvl="1" algn="l"/>
            <a:r>
              <a:rPr lang="bs-Latn-BA" sz="1800" dirty="0"/>
              <a:t>b/ Kapitalne izdatke predložene za period  koji plan poslovanja obuhvata</a:t>
            </a:r>
          </a:p>
          <a:p>
            <a:pPr marL="285750" indent="-285750" algn="l">
              <a:buFontTx/>
              <a:buChar char="-"/>
            </a:pPr>
            <a:r>
              <a:rPr lang="bs-Latn-BA" sz="1800" dirty="0"/>
              <a:t>izvor </a:t>
            </a:r>
            <a:r>
              <a:rPr lang="bs-Latn-BA" sz="1800" dirty="0" err="1"/>
              <a:t>finansija</a:t>
            </a:r>
            <a:r>
              <a:rPr lang="bs-Latn-BA" sz="1800" dirty="0"/>
              <a:t> predloženih za navedene kapitalne izdatke, te druge poslovne ciljeve; </a:t>
            </a:r>
          </a:p>
          <a:p>
            <a:pPr marL="285750" indent="-285750" algn="l">
              <a:buFontTx/>
              <a:buChar char="-"/>
            </a:pPr>
            <a:r>
              <a:rPr lang="bs-Latn-BA" sz="1800" dirty="0"/>
              <a:t>sve zajmove čije uzimanje je planirano u periodu koji plan poslovanja obuhvata; </a:t>
            </a:r>
          </a:p>
          <a:p>
            <a:pPr marL="285750" indent="-285750" algn="l">
              <a:buFontTx/>
              <a:buChar char="-"/>
            </a:pPr>
            <a:r>
              <a:rPr lang="bs-Latn-BA" sz="1800" dirty="0"/>
              <a:t>garancije čije je davanje predloženo za osiguranje tih kredita; </a:t>
            </a:r>
          </a:p>
          <a:p>
            <a:pPr marL="285750" indent="-285750" algn="l">
              <a:buFontTx/>
              <a:buChar char="-"/>
            </a:pPr>
            <a:r>
              <a:rPr lang="bs-Latn-BA" sz="1800" dirty="0"/>
              <a:t>prijedloge za obrazovanje ili kupovinu novih preduzeća ili poslova (bilo u cjelini ili djelimično) ili prodaju bilo kojeg od zavisnih preduzeća (tj. </a:t>
            </a:r>
            <a:r>
              <a:rPr lang="bs-Latn-BA" sz="1800" dirty="0" err="1"/>
              <a:t>supsidijara</a:t>
            </a:r>
            <a:r>
              <a:rPr lang="bs-Latn-BA" sz="1800" dirty="0"/>
              <a:t>) javnog preduzeća, te kadrovsku popunu kao i prateće rashode za ove aktivnosti; </a:t>
            </a:r>
          </a:p>
          <a:p>
            <a:pPr marL="285750" indent="-285750" algn="l">
              <a:buFontTx/>
              <a:buChar char="-"/>
            </a:pPr>
            <a:r>
              <a:rPr lang="bs-Latn-BA" sz="1800" dirty="0"/>
              <a:t>prijedloge za korištenje viška prihoda za period koji obuhvata plan poslovanja; </a:t>
            </a:r>
          </a:p>
          <a:p>
            <a:pPr marL="285750" indent="-285750" algn="l">
              <a:buFontTx/>
              <a:buChar char="-"/>
            </a:pPr>
            <a:r>
              <a:rPr lang="bs-Latn-BA" sz="1800" dirty="0"/>
              <a:t>predviđene finansijske izvještaje, funkcionalni i glavni budžet sa polugodišnjim analizama i budžet obrtnog kapitala. Navedeni budžeti moraju </a:t>
            </a:r>
            <a:r>
              <a:rPr lang="bs-Latn-BA" sz="1800" dirty="0" err="1"/>
              <a:t>odražavati</a:t>
            </a:r>
            <a:r>
              <a:rPr lang="bs-Latn-BA" sz="1800" dirty="0"/>
              <a:t> planirane aktivnosti javnog preduzeća i sa tim aktivnostima povezane prihode i troškove.</a:t>
            </a:r>
          </a:p>
          <a:p>
            <a:pPr marL="285750" indent="-285750" algn="l">
              <a:buFontTx/>
              <a:buChar char="-"/>
            </a:pPr>
            <a:r>
              <a:rPr lang="bs-Latn-BA" sz="1800" dirty="0"/>
              <a:t>Predviđena zakonska odredba donošenja trogodišnjeg poslovnog plana</a:t>
            </a:r>
          </a:p>
        </p:txBody>
      </p:sp>
      <p:pic>
        <p:nvPicPr>
          <p:cNvPr id="4" name="Picture 3" descr="A picture containing text, sign&#10;&#10;Description automatically generated">
            <a:extLst>
              <a:ext uri="{FF2B5EF4-FFF2-40B4-BE49-F238E27FC236}">
                <a16:creationId xmlns:a16="http://schemas.microsoft.com/office/drawing/2014/main" id="{F5465369-34CC-6E6A-A489-E436B9C3CA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07352126-A8FB-D17E-4621-523E2CC1BBF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1402308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C8D6A-B4FD-0C91-F1B6-9A3044A04415}"/>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Poslovni plan  i operativni budžet ( po troškovnim centrima i konsolidirani )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kao preduvjet za primjenu Metodologije</a:t>
            </a:r>
            <a:endParaRPr lang="en-GB" dirty="0"/>
          </a:p>
        </p:txBody>
      </p:sp>
      <p:sp>
        <p:nvSpPr>
          <p:cNvPr id="3" name="Content Placeholder 2">
            <a:extLst>
              <a:ext uri="{FF2B5EF4-FFF2-40B4-BE49-F238E27FC236}">
                <a16:creationId xmlns:a16="http://schemas.microsoft.com/office/drawing/2014/main" id="{F5490726-AE74-2115-632A-12F4B9074B3B}"/>
              </a:ext>
            </a:extLst>
          </p:cNvPr>
          <p:cNvSpPr>
            <a:spLocks noGrp="1"/>
          </p:cNvSpPr>
          <p:nvPr>
            <p:ph idx="1"/>
          </p:nvPr>
        </p:nvSpPr>
        <p:spPr>
          <a:xfrm>
            <a:off x="838200" y="1429407"/>
            <a:ext cx="10515600" cy="4747556"/>
          </a:xfrm>
        </p:spPr>
        <p:txBody>
          <a:bodyPr>
            <a:noAutofit/>
          </a:bodyPr>
          <a:lstStyle/>
          <a:p>
            <a:pPr marL="0" marR="0" lvl="0" indent="0" algn="l" defTabSz="914400" rtl="0" eaLnBrk="1" fontAlgn="auto" latinLnBrk="0" hangingPunct="1">
              <a:lnSpc>
                <a:spcPct val="90000"/>
              </a:lnSpc>
              <a:spcBef>
                <a:spcPts val="1000"/>
              </a:spcBef>
              <a:spcAft>
                <a:spcPts val="0"/>
              </a:spcAft>
              <a:buClrTx/>
              <a:buSzTx/>
              <a:buNone/>
              <a:tabLst/>
              <a:defRPr/>
            </a:pPr>
            <a:r>
              <a:rPr kumimoji="0" lang="bs-Latn-BA" sz="1800" b="1" i="0" u="none" strike="noStrike" kern="1200" cap="none" spc="0" normalizeH="0" baseline="0" noProof="0" dirty="0">
                <a:ln>
                  <a:noFill/>
                </a:ln>
                <a:solidFill>
                  <a:prstClr val="black"/>
                </a:solidFill>
                <a:effectLst/>
                <a:uLnTx/>
                <a:uFillTx/>
                <a:latin typeface="Calibri" panose="020F0502020204030204"/>
                <a:ea typeface="+mn-ea"/>
                <a:cs typeface="+mn-cs"/>
              </a:rPr>
              <a:t>Pored ovih odredbi po Medodologiji poslovni plan preduzeća treba da sadrži: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AutoNum type="alphaLcParen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plan optimizacije broja zaposlenih za trogodišnji period kao i projekciju do kada će se broj zaposlenih koji su angažovani u funkciji pružanja ukupnih vodnih usluga prema Aneksu II ove Metodologije, svesti na ciljnu vrijednost, ovisno o veličini i složenosti infrastrukturnog sistema;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AutoNum type="alphaLcParen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plan smanjenja i/ili kontrole </a:t>
            </a:r>
            <a:r>
              <a:rPr kumimoji="0" lang="bs-Latn-BA" sz="1800" b="0" i="0" u="none" strike="noStrike" kern="1200" cap="none" spc="0" normalizeH="0" baseline="0" noProof="0" dirty="0" err="1">
                <a:ln>
                  <a:noFill/>
                </a:ln>
                <a:solidFill>
                  <a:prstClr val="black"/>
                </a:solidFill>
                <a:effectLst/>
                <a:uLnTx/>
                <a:uFillTx/>
                <a:latin typeface="Calibri" panose="020F0502020204030204"/>
                <a:ea typeface="+mn-ea"/>
                <a:cs typeface="+mn-cs"/>
              </a:rPr>
              <a:t>neprihodovane</a:t>
            </a: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 vode za trogodišnji period kao i projekciju kada će se postotak gubitaka svesti na veličinu poslije koje više nije isplatno dalje smanjivanje, te kada će se infrastrukturni indeks curenja (indeks ILI) svesti na vrijednost manju od 4. prema Obrascu za proračun indeksa ILI iz Aneksa I ove Metodologije;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AutoNum type="alphaLcParen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plan optimizacije ostalih troškova, gdje je optimizacija moguća primjenom novih tehnologija ili poboljšanim upravljanjem;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AutoNum type="alphaLcParen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plan unapređenja naplate, ako ista iznosi manje od 95%;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AutoNum type="alphaLcParen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plan unapređenja mjerenja u mreži; </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AutoNum type="alphaLcParen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plan unapređenja upravljanja sredstvima, uključujući i kompletiranje knjige stalnih sredstava;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AutoNum type="alphaLcParenR"/>
              <a:tabLst/>
              <a:defRPr/>
            </a:pPr>
            <a:r>
              <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rPr>
              <a:t>plan kapitalnih ulaganja, ako je odobren za uključivanje u cijenu u skladu sa načelom priuštivosti.</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bs-Latn-BA"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90000"/>
              </a:lnSpc>
              <a:spcBef>
                <a:spcPts val="1000"/>
              </a:spcBef>
              <a:spcAft>
                <a:spcPts val="0"/>
              </a:spcAft>
              <a:buClrTx/>
              <a:buSzTx/>
              <a:buNone/>
              <a:tabLst/>
              <a:defRPr/>
            </a:pPr>
            <a:endParaRPr lang="bs-Latn-BA" sz="1800" dirty="0"/>
          </a:p>
        </p:txBody>
      </p:sp>
      <p:pic>
        <p:nvPicPr>
          <p:cNvPr id="4" name="Picture 3" descr="A picture containing text, sign&#10;&#10;Description automatically generated">
            <a:extLst>
              <a:ext uri="{FF2B5EF4-FFF2-40B4-BE49-F238E27FC236}">
                <a16:creationId xmlns:a16="http://schemas.microsoft.com/office/drawing/2014/main" id="{3BAC748F-EBD1-4D31-72B5-49565AF003B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80D065DB-4C24-A211-A9B5-5620DF9FC28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3184043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8C88-DDB9-F585-B4D3-ABF7659E774A}"/>
              </a:ext>
            </a:extLst>
          </p:cNvPr>
          <p:cNvSpPr>
            <a:spLocks noGrp="1"/>
          </p:cNvSpPr>
          <p:nvPr>
            <p:ph type="title"/>
          </p:nvPr>
        </p:nvSpPr>
        <p:spPr>
          <a:xfrm>
            <a:off x="838200" y="365125"/>
            <a:ext cx="10515600" cy="786039"/>
          </a:xfrm>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Poslovni plan  i operativni budžet ( po troškovnim centrima i konsolidirani )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kao preduvjet za primjenu Metodologije</a:t>
            </a:r>
            <a:endParaRPr lang="en-GB" dirty="0"/>
          </a:p>
        </p:txBody>
      </p:sp>
      <p:sp>
        <p:nvSpPr>
          <p:cNvPr id="3" name="Content Placeholder 2">
            <a:extLst>
              <a:ext uri="{FF2B5EF4-FFF2-40B4-BE49-F238E27FC236}">
                <a16:creationId xmlns:a16="http://schemas.microsoft.com/office/drawing/2014/main" id="{22D80D17-5EA3-BEBD-B441-B8CDB2234387}"/>
              </a:ext>
            </a:extLst>
          </p:cNvPr>
          <p:cNvSpPr>
            <a:spLocks noGrp="1"/>
          </p:cNvSpPr>
          <p:nvPr>
            <p:ph idx="1"/>
          </p:nvPr>
        </p:nvSpPr>
        <p:spPr>
          <a:xfrm>
            <a:off x="378372" y="1151164"/>
            <a:ext cx="11461112" cy="5341711"/>
          </a:xfrm>
        </p:spPr>
        <p:txBody>
          <a:bodyPr>
            <a:noAutofit/>
          </a:bodyPr>
          <a:lstStyle/>
          <a:p>
            <a:pPr marL="0" indent="0">
              <a:buNone/>
            </a:pPr>
            <a:r>
              <a:rPr lang="bs-Latn-BA" sz="1800" dirty="0"/>
              <a:t>KLJUČNI POKAZATELJI / INDIKATORI USPJEŠNOSTI OPERATERA</a:t>
            </a:r>
          </a:p>
          <a:p>
            <a:pPr>
              <a:buFontTx/>
              <a:buChar char="-"/>
            </a:pPr>
            <a:r>
              <a:rPr lang="bs-Latn-BA" sz="1800" dirty="0"/>
              <a:t>Plan poslovanja operatora sadržava:</a:t>
            </a:r>
          </a:p>
          <a:p>
            <a:pPr marL="514350" indent="-514350">
              <a:spcBef>
                <a:spcPts val="200"/>
              </a:spcBef>
              <a:buFont typeface="+mj-lt"/>
              <a:buAutoNum type="arabicPeriod"/>
            </a:pPr>
            <a:r>
              <a:rPr lang="bs-Latn-BA" sz="1800" dirty="0"/>
              <a:t>vrijednosti za prethodni trogodišnji period (odnosno za cijeli prethodni period pružanja ovih usluga ako je isti kraći od trogodišnjeg perioda), </a:t>
            </a:r>
          </a:p>
          <a:p>
            <a:pPr marL="514350" indent="-514350">
              <a:spcBef>
                <a:spcPts val="200"/>
              </a:spcBef>
              <a:buFont typeface="+mj-lt"/>
              <a:buAutoNum type="arabicPeriod"/>
            </a:pPr>
            <a:r>
              <a:rPr lang="bs-Latn-BA" sz="1800" dirty="0"/>
              <a:t>projekcije vrijednosti za najmanje naredni trogodišnji period, </a:t>
            </a:r>
          </a:p>
          <a:p>
            <a:pPr marL="514350" indent="-514350">
              <a:spcBef>
                <a:spcPts val="200"/>
              </a:spcBef>
              <a:buFont typeface="+mj-lt"/>
              <a:buAutoNum type="arabicPeriod"/>
            </a:pPr>
            <a:r>
              <a:rPr lang="bs-Latn-BA" sz="1800" dirty="0"/>
              <a:t>dugoročne ciljne vrijednosti i očekivano vrijeme njihovog dostizanja za slijedeće ključne pokazatelje/ indikatore uspješnosti: </a:t>
            </a:r>
          </a:p>
          <a:p>
            <a:pPr marL="971550" lvl="1" indent="-514350">
              <a:spcBef>
                <a:spcPts val="200"/>
              </a:spcBef>
              <a:buAutoNum type="alphaLcParenR"/>
            </a:pPr>
            <a:r>
              <a:rPr lang="bs-Latn-BA" sz="1800" dirty="0" err="1"/>
              <a:t>neprihodovana</a:t>
            </a:r>
            <a:r>
              <a:rPr lang="bs-Latn-BA" sz="1800" dirty="0"/>
              <a:t> voda (izraženo u %, preporučena dugoročna ciljna vrijednost 25% ili manje); </a:t>
            </a:r>
          </a:p>
          <a:p>
            <a:pPr marL="971550" lvl="1" indent="-514350">
              <a:spcBef>
                <a:spcPts val="200"/>
              </a:spcBef>
              <a:buAutoNum type="alphaLcParenR"/>
            </a:pPr>
            <a:r>
              <a:rPr lang="bs-Latn-BA" sz="1800" dirty="0"/>
              <a:t>postotak mjerenja potrošača i vodozahvata (izraženo u %, preporučena dugoročna ciljna vrijednost 100%); </a:t>
            </a:r>
          </a:p>
          <a:p>
            <a:pPr marL="971550" lvl="1" indent="-514350">
              <a:spcBef>
                <a:spcPts val="200"/>
              </a:spcBef>
              <a:buAutoNum type="alphaLcParenR"/>
            </a:pPr>
            <a:r>
              <a:rPr lang="bs-Latn-BA" sz="1800" dirty="0"/>
              <a:t>prosječan broj dana naplate (izraženo u broju dana, preporučena dugoročna ciljna vrijednost je 90 dana ili manje); </a:t>
            </a:r>
          </a:p>
          <a:p>
            <a:pPr marL="971550" lvl="1" indent="-514350">
              <a:spcBef>
                <a:spcPts val="200"/>
              </a:spcBef>
              <a:buAutoNum type="alphaLcParenR"/>
            </a:pPr>
            <a:r>
              <a:rPr lang="bs-Latn-BA" sz="1800" dirty="0"/>
              <a:t>postotak naplate (izraženo u %, preporučena dugoročna ciljna vrijednost 96% ili više); </a:t>
            </a:r>
          </a:p>
          <a:p>
            <a:pPr marL="971550" lvl="1" indent="-514350">
              <a:spcBef>
                <a:spcPts val="200"/>
              </a:spcBef>
              <a:buAutoNum type="alphaLcParenR"/>
            </a:pPr>
            <a:r>
              <a:rPr lang="bs-Latn-BA" sz="1800" dirty="0"/>
              <a:t>produktivnost operatora (broj zaposlenih na hiljadu korisnika usluga ili hiljadu priključaka, za sve vodne usluge, prema proračunu maksimalnog broja zaposlenih na kraju ciljnog perioda, ovisno o veličini i složenosti infrastrukturnog sistema); </a:t>
            </a:r>
          </a:p>
          <a:p>
            <a:pPr marL="971550" lvl="1" indent="-514350">
              <a:spcBef>
                <a:spcPts val="200"/>
              </a:spcBef>
              <a:buAutoNum type="alphaLcParenR"/>
            </a:pPr>
            <a:r>
              <a:rPr lang="bs-Latn-BA" sz="1800" dirty="0"/>
              <a:t>pokrivenost operativnih troškova (izraženo u %, preporučena ciljna vrijednost 100%); </a:t>
            </a:r>
          </a:p>
          <a:p>
            <a:pPr marL="971550" lvl="1" indent="-514350">
              <a:spcBef>
                <a:spcPts val="200"/>
              </a:spcBef>
              <a:buAutoNum type="alphaLcParenR"/>
            </a:pPr>
            <a:r>
              <a:rPr lang="bs-Latn-BA" sz="1800" dirty="0" err="1"/>
              <a:t>priuštivost</a:t>
            </a:r>
            <a:r>
              <a:rPr lang="bs-Latn-BA" sz="1800" dirty="0"/>
              <a:t> usluga (izraženo u %, preporučena vrijednost do najviše 4%). </a:t>
            </a:r>
          </a:p>
          <a:p>
            <a:pPr>
              <a:spcBef>
                <a:spcPts val="200"/>
              </a:spcBef>
              <a:buFontTx/>
              <a:buChar char="-"/>
            </a:pPr>
            <a:r>
              <a:rPr lang="bs-Latn-BA" sz="1800" dirty="0"/>
              <a:t>Obrasci i/ili instrukcije za proračun vrijednosti indikatora uspješnosti nalaze se u Aneksima ove Metodologije</a:t>
            </a:r>
          </a:p>
        </p:txBody>
      </p:sp>
      <p:pic>
        <p:nvPicPr>
          <p:cNvPr id="4" name="Picture 3" descr="A picture containing text, sign&#10;&#10;Description automatically generated">
            <a:extLst>
              <a:ext uri="{FF2B5EF4-FFF2-40B4-BE49-F238E27FC236}">
                <a16:creationId xmlns:a16="http://schemas.microsoft.com/office/drawing/2014/main" id="{BAFD52DD-F160-50CE-534A-AEAC498E08D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C768413E-D71F-E500-50E2-2281AEFDAEF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Tree>
    <p:extLst>
      <p:ext uri="{BB962C8B-B14F-4D97-AF65-F5344CB8AC3E}">
        <p14:creationId xmlns:p14="http://schemas.microsoft.com/office/powerpoint/2010/main" val="8152730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78C88-DDB9-F585-B4D3-ABF7659E774A}"/>
              </a:ext>
            </a:extLst>
          </p:cNvPr>
          <p:cNvSpPr>
            <a:spLocks noGrp="1"/>
          </p:cNvSpPr>
          <p:nvPr>
            <p:ph type="title"/>
          </p:nvPr>
        </p:nvSpPr>
        <p:spPr/>
        <p:txBody>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Poslovni plan  i operativni budžet ( po troškovnim centrima i konsolidirani )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kao preduvjet za primjenu Metodologije</a:t>
            </a:r>
            <a:endParaRPr lang="en-GB" dirty="0"/>
          </a:p>
        </p:txBody>
      </p:sp>
      <p:pic>
        <p:nvPicPr>
          <p:cNvPr id="4" name="Picture 3" descr="A picture containing text, sign&#10;&#10;Description automatically generated">
            <a:extLst>
              <a:ext uri="{FF2B5EF4-FFF2-40B4-BE49-F238E27FC236}">
                <a16:creationId xmlns:a16="http://schemas.microsoft.com/office/drawing/2014/main" id="{BAFD52DD-F160-50CE-534A-AEAC498E08D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pic>
        <p:nvPicPr>
          <p:cNvPr id="5" name="Picture 4">
            <a:extLst>
              <a:ext uri="{FF2B5EF4-FFF2-40B4-BE49-F238E27FC236}">
                <a16:creationId xmlns:a16="http://schemas.microsoft.com/office/drawing/2014/main" id="{C768413E-D71F-E500-50E2-2281AEFDAEF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sp>
        <p:nvSpPr>
          <p:cNvPr id="6" name="Text Box 21">
            <a:extLst>
              <a:ext uri="{FF2B5EF4-FFF2-40B4-BE49-F238E27FC236}">
                <a16:creationId xmlns:a16="http://schemas.microsoft.com/office/drawing/2014/main" id="{001FC166-CC17-5709-0F99-698C5AA8BEFF}"/>
              </a:ext>
            </a:extLst>
          </p:cNvPr>
          <p:cNvSpPr txBox="1">
            <a:spLocks noGrp="1"/>
          </p:cNvSpPr>
          <p:nvPr>
            <p:ph idx="1"/>
          </p:nvPr>
        </p:nvSpPr>
        <p:spPr>
          <a:xfrm>
            <a:off x="588579" y="1825625"/>
            <a:ext cx="10941269" cy="4226798"/>
          </a:xfrm>
          <a:prstGeom prst="rect">
            <a:avLst/>
          </a:prstGeom>
          <a:ln/>
        </p:spPr>
        <p:style>
          <a:lnRef idx="2">
            <a:schemeClr val="accent1"/>
          </a:lnRef>
          <a:fillRef idx="1">
            <a:schemeClr val="l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r>
              <a:rPr lang="hr-HR" sz="2000" b="1" i="1" dirty="0">
                <a:solidFill>
                  <a:srgbClr val="0070C0"/>
                </a:solidFill>
                <a:effectLst/>
                <a:latin typeface="Times New Roman" panose="02020603050405020304" pitchFamily="18" charset="0"/>
                <a:ea typeface="Times New Roman" panose="02020603050405020304" pitchFamily="18" charset="0"/>
              </a:rPr>
              <a:t>Cijena vodne usluge treba osigurati prihode dovoljne da se pokriju svi odnosni troškovi pružanja te iste vodne usluge. Pri tome treba voditi računa o dobrom upravljanju poduzećem, čiji je važan rezultat da su ti troškovi najmanji mogući da bi se osigurala željena kvaliteta vodne usluge. Kako su uobičajeno najviši troškovi oni koji se odnose na primanja zaposlenih i povezane poreze i doprinose, te troškovi električne energije često značajno uvećani zbog curenja vode i stoga dodatnim angažiranjem pumpi u mreži, upravo ovim troškovima treba se posvetiti dodatna pažnja i detaljno planirati kako ih  postupno dovesti na racionalnu mjeru. </a:t>
            </a:r>
            <a:endParaRPr lang="en-GB" sz="2000" b="1" i="1" dirty="0">
              <a:solidFill>
                <a:srgbClr val="0070C0"/>
              </a:solidFill>
              <a:effectLst/>
              <a:latin typeface="Times New Roman" panose="02020603050405020304" pitchFamily="18" charset="0"/>
              <a:ea typeface="Times New Roman" panose="02020603050405020304" pitchFamily="18" charset="0"/>
            </a:endParaRPr>
          </a:p>
          <a:p>
            <a:pPr algn="just"/>
            <a:r>
              <a:rPr lang="hr-HR" sz="2000" b="1" i="1" dirty="0">
                <a:solidFill>
                  <a:srgbClr val="0070C0"/>
                </a:solidFill>
                <a:effectLst/>
                <a:latin typeface="Times New Roman" panose="02020603050405020304" pitchFamily="18" charset="0"/>
                <a:ea typeface="Times New Roman" panose="02020603050405020304" pitchFamily="18" charset="0"/>
              </a:rPr>
              <a:t>Aneks II Metodologije, koja se nalazi u prilogu ovih smjernica, određuje način proračuna pokazatelja produktivnosti operatora, odnosno proračun optimalnog broja zaposlenih, uzimajući u obzir specifičnosti poput broja priključaka vodovodnog sustava i broja stanovnika koji koriste vodne usluge, složenosti sustava u odnosu na broj priključaka i u odnosu na broj stanovnika, izgrađeni kapacitet uređaja za pročišćavanje otpadnih voda i dr.</a:t>
            </a:r>
            <a:endParaRPr lang="en-GB" sz="2000" b="1" i="1" dirty="0">
              <a:solidFill>
                <a:srgbClr val="0070C0"/>
              </a:solidFill>
              <a:effectLst/>
              <a:latin typeface="Times New Roman" panose="02020603050405020304" pitchFamily="18" charset="0"/>
              <a:ea typeface="Times New Roman" panose="02020603050405020304" pitchFamily="18" charset="0"/>
            </a:endParaRPr>
          </a:p>
          <a:p>
            <a:pPr algn="just"/>
            <a:r>
              <a:rPr lang="hr-HR" sz="2000" b="1" i="1" dirty="0">
                <a:solidFill>
                  <a:srgbClr val="0070C0"/>
                </a:solidFill>
                <a:effectLst/>
                <a:latin typeface="Times New Roman" panose="02020603050405020304" pitchFamily="18" charset="0"/>
                <a:ea typeface="Times New Roman" panose="02020603050405020304" pitchFamily="18" charset="0"/>
              </a:rPr>
              <a:t>Što se tiče smanjenja količine neprihodovane vode, time i smanjenja troškova energije, treba podcrtati da je preporučena dugoročna ciljna vrijednost 25.</a:t>
            </a:r>
            <a:endParaRPr lang="en-GB" sz="2000" b="1" i="1" dirty="0">
              <a:solidFill>
                <a:srgbClr val="0070C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6085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6AEE8-15A3-AB3A-5D1B-6F7D404E2A61}"/>
              </a:ext>
            </a:extLst>
          </p:cNvPr>
          <p:cNvSpPr>
            <a:spLocks noGrp="1"/>
          </p:cNvSpPr>
          <p:nvPr>
            <p:ph type="title"/>
          </p:nvPr>
        </p:nvSpPr>
        <p:spPr/>
        <p:txBody>
          <a:bodyPr>
            <a:normAutofit/>
          </a:bodyPr>
          <a:lstStyle/>
          <a:p>
            <a:pPr algn="ct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Poslovni plan  i operativni budžet ( po troškovnim centrima i konsolidirani ) </a:t>
            </a:r>
            <a:b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br>
            <a:r>
              <a:rPr kumimoji="0" lang="hr-HR" sz="20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kao preduvjet za primjenu Metodologije</a:t>
            </a:r>
            <a:endParaRPr lang="en-GB" sz="2000" dirty="0"/>
          </a:p>
        </p:txBody>
      </p:sp>
      <p:sp>
        <p:nvSpPr>
          <p:cNvPr id="3" name="Content Placeholder 2">
            <a:extLst>
              <a:ext uri="{FF2B5EF4-FFF2-40B4-BE49-F238E27FC236}">
                <a16:creationId xmlns:a16="http://schemas.microsoft.com/office/drawing/2014/main" id="{23B783D9-3C75-A2FA-9A06-DB5F613C377F}"/>
              </a:ext>
            </a:extLst>
          </p:cNvPr>
          <p:cNvSpPr>
            <a:spLocks noGrp="1"/>
          </p:cNvSpPr>
          <p:nvPr>
            <p:ph idx="1"/>
          </p:nvPr>
        </p:nvSpPr>
        <p:spPr>
          <a:xfrm>
            <a:off x="838200" y="1555531"/>
            <a:ext cx="10515600" cy="1009373"/>
          </a:xfrm>
        </p:spPr>
        <p:txBody>
          <a:bodyPr>
            <a:noAutofit/>
          </a:bodyPr>
          <a:lstStyle/>
          <a:p>
            <a:pPr marL="0" indent="0">
              <a:buNone/>
            </a:pPr>
            <a:endParaRPr lang="bs-Latn-BA" sz="1800" dirty="0"/>
          </a:p>
          <a:p>
            <a:pPr marL="0" indent="0">
              <a:buNone/>
            </a:pPr>
            <a:endParaRPr lang="bs-Latn-BA" sz="1800" dirty="0"/>
          </a:p>
          <a:p>
            <a:pPr marL="0" indent="0">
              <a:buNone/>
            </a:pPr>
            <a:endParaRPr lang="bs-Latn-BA" sz="1800" dirty="0"/>
          </a:p>
          <a:p>
            <a:pPr marL="0" indent="0">
              <a:buNone/>
            </a:pPr>
            <a:endParaRPr lang="bs-Latn-BA" sz="1800" dirty="0"/>
          </a:p>
          <a:p>
            <a:pPr marL="0" indent="0">
              <a:buNone/>
            </a:pPr>
            <a:endParaRPr lang="bs-Latn-BA" sz="1800" dirty="0"/>
          </a:p>
        </p:txBody>
      </p:sp>
      <p:pic>
        <p:nvPicPr>
          <p:cNvPr id="4" name="Picture 3">
            <a:extLst>
              <a:ext uri="{FF2B5EF4-FFF2-40B4-BE49-F238E27FC236}">
                <a16:creationId xmlns:a16="http://schemas.microsoft.com/office/drawing/2014/main" id="{D492CF35-E7B4-73ED-F65A-0C8BCAB7267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0198644" y="518069"/>
            <a:ext cx="1640840" cy="633095"/>
          </a:xfrm>
          <a:prstGeom prst="rect">
            <a:avLst/>
          </a:prstGeom>
          <a:noFill/>
          <a:ln>
            <a:noFill/>
          </a:ln>
        </p:spPr>
      </p:pic>
      <p:pic>
        <p:nvPicPr>
          <p:cNvPr id="5" name="Picture 4" descr="A picture containing text, sign&#10;&#10;Description automatically generated">
            <a:extLst>
              <a:ext uri="{FF2B5EF4-FFF2-40B4-BE49-F238E27FC236}">
                <a16:creationId xmlns:a16="http://schemas.microsoft.com/office/drawing/2014/main" id="{14B12553-53B0-D0B9-79F6-A9E3DBFD0F8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3006" y="258989"/>
            <a:ext cx="1191260" cy="892175"/>
          </a:xfrm>
          <a:prstGeom prst="rect">
            <a:avLst/>
          </a:prstGeom>
          <a:noFill/>
          <a:ln>
            <a:noFill/>
          </a:ln>
        </p:spPr>
      </p:pic>
      <p:sp>
        <p:nvSpPr>
          <p:cNvPr id="8" name="Title 1">
            <a:extLst>
              <a:ext uri="{FF2B5EF4-FFF2-40B4-BE49-F238E27FC236}">
                <a16:creationId xmlns:a16="http://schemas.microsoft.com/office/drawing/2014/main" id="{82ECEE0E-DE9D-5C8A-D50C-7FA09C2D1801}"/>
              </a:ext>
            </a:extLst>
          </p:cNvPr>
          <p:cNvSpPr txBox="1">
            <a:spLocks/>
          </p:cNvSpPr>
          <p:nvPr/>
        </p:nvSpPr>
        <p:spPr>
          <a:xfrm>
            <a:off x="2498270" y="1916832"/>
            <a:ext cx="6645729" cy="64807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600" kern="1200">
                <a:solidFill>
                  <a:schemeClr val="tx1"/>
                </a:solidFill>
                <a:latin typeface="+mj-lt"/>
                <a:ea typeface="+mj-ea"/>
                <a:cs typeface="+mj-cs"/>
              </a:defRPr>
            </a:lvl1pPr>
          </a:lstStyle>
          <a:p>
            <a:r>
              <a:rPr lang="ta-IN" b="1" spc="-50" dirty="0">
                <a:solidFill>
                  <a:prstClr val="black"/>
                </a:solidFill>
                <a:latin typeface="Calibri"/>
              </a:rPr>
              <a:t>Pitanja?</a:t>
            </a:r>
            <a:endParaRPr lang="bs-Latn-BA" b="1" spc="-50" dirty="0">
              <a:solidFill>
                <a:prstClr val="black"/>
              </a:solidFill>
              <a:latin typeface="Calibri"/>
            </a:endParaRPr>
          </a:p>
        </p:txBody>
      </p:sp>
      <p:pic>
        <p:nvPicPr>
          <p:cNvPr id="9" name="Picture 8" descr="greg_sleeping_alarm_clock_md_wht.gif">
            <a:extLst>
              <a:ext uri="{FF2B5EF4-FFF2-40B4-BE49-F238E27FC236}">
                <a16:creationId xmlns:a16="http://schemas.microsoft.com/office/drawing/2014/main" id="{8C290562-7639-0D93-1CD7-8FED5BC228F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825092" y="3510642"/>
            <a:ext cx="2245179" cy="1102179"/>
          </a:xfrm>
          <a:prstGeom prst="rect">
            <a:avLst/>
          </a:prstGeom>
        </p:spPr>
      </p:pic>
    </p:spTree>
    <p:extLst>
      <p:ext uri="{BB962C8B-B14F-4D97-AF65-F5344CB8AC3E}">
        <p14:creationId xmlns:p14="http://schemas.microsoft.com/office/powerpoint/2010/main" val="3008140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par>
                                <p:cTn id="8" presetID="2" presetClass="entr" presetSubtype="4"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additive="base">
                                        <p:cTn id="10" dur="500" fill="hold"/>
                                        <p:tgtEl>
                                          <p:spTgt spid="9"/>
                                        </p:tgtEl>
                                        <p:attrNameLst>
                                          <p:attrName>ppt_x</p:attrName>
                                        </p:attrNameLst>
                                      </p:cBhvr>
                                      <p:tavLst>
                                        <p:tav tm="0">
                                          <p:val>
                                            <p:strVal val="#ppt_x"/>
                                          </p:val>
                                        </p:tav>
                                        <p:tav tm="100000">
                                          <p:val>
                                            <p:strVal val="#ppt_x"/>
                                          </p:val>
                                        </p:tav>
                                      </p:tavLst>
                                    </p:anim>
                                    <p:anim calcmode="lin" valueType="num">
                                      <p:cBhvr additive="base">
                                        <p:cTn id="11"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891</TotalTime>
  <Words>821</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Poslovni plan  i operativni budžet ( po troškovnim centrima i konsolidirani )  kao preduvjet za primjenu Metodologije</vt:lpstr>
      <vt:lpstr>Poslovni plan  i operativni budžet ( po troškovnim centrima i konsolidirani )  kao preduvjet za primjenu Metodologije</vt:lpstr>
      <vt:lpstr>Poslovni plan  i operativni budžet ( po troškovnim centrima i konsolidirani )  kao preduvjet za primjenu Metodologije</vt:lpstr>
      <vt:lpstr>Poslovni plan  i operativni budžet ( po troškovnim centrima i konsolidirani )  kao preduvjet za primjenu Metodologije</vt:lpstr>
      <vt:lpstr>Poslovni plan  i operativni budžet ( po troškovnim centrima i konsolidirani )  kao preduvjet za primjenu Metodologije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Poslovni plan  i operativni budžet ( po troškovnim centrima i konsolidirani ) kao preduvjet za primjenu Metodologije, sa primjerom </dc:title>
  <dc:creator>Fuad Mesic</dc:creator>
  <cp:lastModifiedBy>Fuad Mesic</cp:lastModifiedBy>
  <cp:revision>17</cp:revision>
  <dcterms:created xsi:type="dcterms:W3CDTF">2022-06-09T10:13:35Z</dcterms:created>
  <dcterms:modified xsi:type="dcterms:W3CDTF">2022-12-08T20:24:54Z</dcterms:modified>
</cp:coreProperties>
</file>